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26212800" cy="14630400"/>
  <p:notesSz cx="6858000" cy="9144000"/>
  <p:embeddedFontLst>
    <p:embeddedFont>
      <p:font typeface="HK Modular" charset="1" panose="00000800000000000000"/>
      <p:regular r:id="rId10"/>
    </p:embeddedFont>
    <p:embeddedFont>
      <p:font typeface="Kollektif" charset="1" panose="020B0604020101010102"/>
      <p:regular r:id="rId11"/>
    </p:embeddedFont>
    <p:embeddedFont>
      <p:font typeface="Barlow Condensed Bold" charset="1" panose="00000706000000000000"/>
      <p:regular r:id="rId12"/>
    </p:embeddedFont>
    <p:embeddedFont>
      <p:font typeface="Barlow Bold" charset="1" panose="00000800000000000000"/>
      <p:regular r:id="rId13"/>
    </p:embeddedFont>
    <p:embeddedFont>
      <p:font typeface="Roboto Condensed" charset="1" panose="02000000000000000000"/>
      <p:regular r:id="rId14"/>
    </p:embeddedFont>
    <p:embeddedFont>
      <p:font typeface="Arial MT Pro" charset="1" panose="020B0502020202020204"/>
      <p:regular r:id="rId15"/>
    </p:embeddedFont>
    <p:embeddedFont>
      <p:font typeface="Barlow Medium" charset="1" panose="000006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23271" cy="14630400"/>
          </a:xfrm>
          <a:custGeom>
            <a:avLst/>
            <a:gdLst/>
            <a:ahLst/>
            <a:cxnLst/>
            <a:rect r="r" b="b" t="t" l="l"/>
            <a:pathLst>
              <a:path h="14630400" w="26223271">
                <a:moveTo>
                  <a:pt x="0" y="0"/>
                </a:moveTo>
                <a:lnTo>
                  <a:pt x="26223271" y="0"/>
                </a:lnTo>
                <a:lnTo>
                  <a:pt x="26223271" y="14630400"/>
                </a:lnTo>
                <a:lnTo>
                  <a:pt x="0" y="1463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7004" y="338869"/>
            <a:ext cx="22707600" cy="1380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0"/>
              </a:lnSpc>
            </a:pPr>
            <a:r>
              <a:rPr lang="en-US" sz="3486" spc="153">
                <a:solidFill>
                  <a:srgbClr val="272A2D"/>
                </a:solidFill>
                <a:latin typeface="HK Modular"/>
                <a:ea typeface="HK Modular"/>
                <a:cs typeface="HK Modular"/>
                <a:sym typeface="HK Modular"/>
              </a:rPr>
              <a:t>DORA: THE YEAR OF ACCOUNTABILITY</a:t>
            </a:r>
          </a:p>
          <a:p>
            <a:pPr algn="ctr">
              <a:lnSpc>
                <a:spcPts val="5610"/>
              </a:lnSpc>
            </a:pPr>
            <a:r>
              <a:rPr lang="en-US" sz="3486" spc="153">
                <a:solidFill>
                  <a:srgbClr val="272A2D"/>
                </a:solidFill>
                <a:latin typeface="HK Modular"/>
                <a:ea typeface="HK Modular"/>
                <a:cs typeface="HK Modular"/>
                <a:sym typeface="HK Modular"/>
              </a:rPr>
              <a:t>SHIFTING FROM CORPORATE COMPLIANCE TO PERSONAL CONSEQUENCE.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54990" y="5940934"/>
            <a:ext cx="2752725" cy="290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8"/>
              </a:lnSpc>
            </a:pPr>
            <a:r>
              <a:rPr lang="en-US" sz="1691" spc="101">
                <a:solidFill>
                  <a:srgbClr val="DBDEDD"/>
                </a:solidFill>
                <a:latin typeface="HK Modular"/>
                <a:ea typeface="HK Modular"/>
                <a:cs typeface="HK Modular"/>
                <a:sym typeface="HK Modular"/>
              </a:rPr>
              <a:t>CORPORATE RISK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97927" y="6607266"/>
            <a:ext cx="1466850" cy="1300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0"/>
              </a:lnSpc>
            </a:pPr>
            <a:r>
              <a:rPr lang="en-US" sz="2052" spc="-63">
                <a:solidFill>
                  <a:srgbClr val="EACCA0"/>
                </a:solidFill>
                <a:latin typeface="HK Modular"/>
                <a:ea typeface="HK Modular"/>
                <a:cs typeface="HK Modular"/>
                <a:sym typeface="HK Modular"/>
              </a:rPr>
              <a:t>UP TO</a:t>
            </a:r>
          </a:p>
          <a:p>
            <a:pPr algn="ctr">
              <a:lnSpc>
                <a:spcPts val="7628"/>
              </a:lnSpc>
            </a:pPr>
            <a:r>
              <a:rPr lang="en-US" sz="7384" spc="-642">
                <a:solidFill>
                  <a:srgbClr val="EACCA0"/>
                </a:solidFill>
                <a:latin typeface="HK Modular"/>
                <a:ea typeface="HK Modular"/>
                <a:cs typeface="HK Modular"/>
                <a:sym typeface="HK Modular"/>
              </a:rPr>
              <a:t>2%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6556" y="7830622"/>
            <a:ext cx="3400425" cy="628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8"/>
              </a:lnSpc>
            </a:pPr>
            <a:r>
              <a:rPr lang="en-US" sz="1882" spc="107">
                <a:solidFill>
                  <a:srgbClr val="EACCA0"/>
                </a:solidFill>
                <a:latin typeface="HK Modular"/>
                <a:ea typeface="HK Modular"/>
                <a:cs typeface="HK Modular"/>
                <a:sym typeface="HK Modular"/>
              </a:rPr>
              <a:t>OF GLOBAL ANNUAL</a:t>
            </a:r>
          </a:p>
          <a:p>
            <a:pPr algn="ctr">
              <a:lnSpc>
                <a:spcPts val="2488"/>
              </a:lnSpc>
            </a:pPr>
            <a:r>
              <a:rPr lang="en-US" sz="1882" spc="107">
                <a:solidFill>
                  <a:srgbClr val="EACCA0"/>
                </a:solidFill>
                <a:latin typeface="HK Modular"/>
                <a:ea typeface="HK Modular"/>
                <a:cs typeface="HK Modular"/>
                <a:sym typeface="HK Modular"/>
              </a:rPr>
              <a:t>TURNOVER.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29125" y="8841717"/>
            <a:ext cx="1971675" cy="50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1677">
                <a:solidFill>
                  <a:srgbClr val="DBDEDD"/>
                </a:solidFill>
                <a:latin typeface="Kollektif"/>
                <a:ea typeface="Kollektif"/>
                <a:cs typeface="Kollektif"/>
                <a:sym typeface="Kollektif"/>
              </a:rPr>
              <a:t>DORA fines active.</a:t>
            </a:r>
          </a:p>
          <a:p>
            <a:pPr algn="ctr">
              <a:lnSpc>
                <a:spcPts val="1677"/>
              </a:lnSpc>
            </a:pPr>
            <a:r>
              <a:rPr lang="en-US" sz="1201" spc="-18">
                <a:solidFill>
                  <a:srgbClr val="DBDEDD"/>
                </a:solidFill>
                <a:latin typeface="HK Modular"/>
                <a:ea typeface="HK Modular"/>
                <a:cs typeface="HK Modular"/>
                <a:sym typeface="HK Modular"/>
              </a:rPr>
              <a:t>Not theoretical.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0845" y="12622915"/>
            <a:ext cx="6677025" cy="35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 spc="52">
                <a:solidFill>
                  <a:srgbClr val="272A2D"/>
                </a:solidFill>
                <a:latin typeface="HK Modular"/>
                <a:ea typeface="HK Modular"/>
                <a:cs typeface="HK Modular"/>
                <a:sym typeface="HK Modular"/>
              </a:rPr>
              <a:t>KEY REGULATORY FOCUS &amp; ACTION: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35379" y="13259717"/>
            <a:ext cx="4705350" cy="92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3"/>
              </a:lnSpc>
            </a:pPr>
            <a:r>
              <a:rPr lang="en-US" sz="2193">
                <a:solidFill>
                  <a:srgbClr val="272A2D"/>
                </a:solidFill>
                <a:latin typeface="Kollektif"/>
                <a:ea typeface="Kollektif"/>
                <a:cs typeface="Kollektif"/>
                <a:sym typeface="Kollektif"/>
              </a:rPr>
              <a:t>THE FINE: Corporate fines up to 2% of</a:t>
            </a:r>
          </a:p>
          <a:p>
            <a:pPr algn="l">
              <a:lnSpc>
                <a:spcPts val="2925"/>
              </a:lnSpc>
            </a:pPr>
            <a:r>
              <a:rPr lang="en-US" sz="2322">
                <a:solidFill>
                  <a:srgbClr val="272A2D"/>
                </a:solidFill>
                <a:latin typeface="Kollektif"/>
                <a:ea typeface="Kollektif"/>
                <a:cs typeface="Kollektif"/>
                <a:sym typeface="Kollektif"/>
              </a:rPr>
              <a:t>global turnover; individual fines up</a:t>
            </a:r>
          </a:p>
          <a:p>
            <a:pPr algn="l">
              <a:lnSpc>
                <a:spcPts val="1681"/>
              </a:lnSpc>
            </a:pPr>
            <a:r>
              <a:rPr lang="en-US" sz="1334" spc="40">
                <a:solidFill>
                  <a:srgbClr val="272A2D"/>
                </a:solidFill>
                <a:latin typeface="HK Modular"/>
                <a:ea typeface="HK Modular"/>
                <a:cs typeface="HK Modular"/>
                <a:sym typeface="HK Modular"/>
              </a:rPr>
              <a:t>to €1M for senior leadership.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36814" y="13267909"/>
            <a:ext cx="525780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2"/>
              </a:lnSpc>
            </a:pPr>
            <a:r>
              <a:rPr lang="en-US" sz="1935">
                <a:solidFill>
                  <a:srgbClr val="272A2D"/>
                </a:solidFill>
                <a:latin typeface="Kollektif"/>
                <a:ea typeface="Kollektif"/>
                <a:cs typeface="Kollektif"/>
                <a:sym typeface="Kollektif"/>
              </a:rPr>
              <a:t>THE LIABILITY: Personal financial</a:t>
            </a:r>
          </a:p>
          <a:p>
            <a:pPr algn="l">
              <a:lnSpc>
                <a:spcPts val="2786"/>
              </a:lnSpc>
            </a:pPr>
            <a:r>
              <a:rPr lang="en-US" sz="2322">
                <a:solidFill>
                  <a:srgbClr val="272A2D"/>
                </a:solidFill>
                <a:latin typeface="Kollektif"/>
                <a:ea typeface="Kollektif"/>
                <a:cs typeface="Kollektif"/>
                <a:sym typeface="Kollektif"/>
              </a:rPr>
              <a:t>accountability for executives; regulatory</a:t>
            </a:r>
          </a:p>
          <a:p>
            <a:pPr algn="l">
              <a:lnSpc>
                <a:spcPts val="2631"/>
              </a:lnSpc>
            </a:pPr>
            <a:r>
              <a:rPr lang="en-US" sz="2193">
                <a:solidFill>
                  <a:srgbClr val="272A2D"/>
                </a:solidFill>
                <a:latin typeface="Kollektif"/>
                <a:ea typeface="Kollektif"/>
                <a:cs typeface="Kollektif"/>
                <a:sym typeface="Kollektif"/>
              </a:rPr>
              <a:t>scrutiny on decision-making logs.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552964" y="13277434"/>
            <a:ext cx="6162675" cy="989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6"/>
              </a:lnSpc>
            </a:pPr>
            <a:r>
              <a:rPr lang="en-US" sz="1935">
                <a:solidFill>
                  <a:srgbClr val="272A2D"/>
                </a:solidFill>
                <a:latin typeface="Kollektif"/>
                <a:ea typeface="Kollektif"/>
                <a:cs typeface="Kollektif"/>
                <a:sym typeface="Kollektif"/>
              </a:rPr>
              <a:t>REGULATORY FOCUS 2026: The French</a:t>
            </a:r>
          </a:p>
          <a:p>
            <a:pPr algn="l">
              <a:lnSpc>
                <a:spcPts val="2857"/>
              </a:lnSpc>
            </a:pPr>
            <a:r>
              <a:rPr lang="en-US" sz="2451">
                <a:solidFill>
                  <a:srgbClr val="272A2D"/>
                </a:solidFill>
                <a:latin typeface="Kollektif"/>
                <a:ea typeface="Kollektif"/>
                <a:cs typeface="Kollektif"/>
                <a:sym typeface="Kollektif"/>
              </a:rPr>
              <a:t>regulator (ACPR) will prioritize auditing cloud</a:t>
            </a:r>
          </a:p>
          <a:p>
            <a:pPr algn="l">
              <a:lnSpc>
                <a:spcPts val="2557"/>
              </a:lnSpc>
            </a:pPr>
            <a:r>
              <a:rPr lang="en-US" sz="2193">
                <a:solidFill>
                  <a:srgbClr val="272A2D"/>
                </a:solidFill>
                <a:latin typeface="Kollektif"/>
                <a:ea typeface="Kollektif"/>
                <a:cs typeface="Kollektif"/>
                <a:sym typeface="Kollektif"/>
              </a:rPr>
              <a:t>concentration risk and remediation strategies.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79253" y="11274464"/>
            <a:ext cx="6048375" cy="59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0"/>
              </a:lnSpc>
            </a:pPr>
            <a:r>
              <a:rPr lang="en-US" sz="2193">
                <a:solidFill>
                  <a:srgbClr val="E7DED2"/>
                </a:solidFill>
                <a:latin typeface="Kollektif"/>
                <a:ea typeface="Kollektif"/>
                <a:cs typeface="Kollektif"/>
                <a:sym typeface="Kollektif"/>
              </a:rPr>
              <a:t>A centralized, living repository to prove resillence</a:t>
            </a:r>
          </a:p>
          <a:p>
            <a:pPr algn="ctr">
              <a:lnSpc>
                <a:spcPts val="2320"/>
              </a:lnSpc>
            </a:pPr>
            <a:r>
              <a:rPr lang="en-US" sz="2193">
                <a:solidFill>
                  <a:srgbClr val="E5DCD1"/>
                </a:solidFill>
                <a:latin typeface="Kollektif"/>
                <a:ea typeface="Kollektif"/>
                <a:cs typeface="Kollektif"/>
                <a:sym typeface="Kollektif"/>
              </a:rPr>
              <a:t>history and defend against liability claims.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975593" y="5946504"/>
            <a:ext cx="2514600" cy="273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4"/>
              </a:lnSpc>
            </a:pPr>
            <a:r>
              <a:rPr lang="en-US" sz="1624" spc="133">
                <a:solidFill>
                  <a:srgbClr val="DBDEDD"/>
                </a:solidFill>
                <a:latin typeface="HK Modular"/>
                <a:ea typeface="HK Modular"/>
                <a:cs typeface="HK Modular"/>
                <a:sym typeface="HK Modular"/>
              </a:rPr>
              <a:t>PERSONAL RISK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675555" y="6993476"/>
            <a:ext cx="3114675" cy="968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5"/>
              </a:lnSpc>
            </a:pPr>
            <a:r>
              <a:rPr lang="en-US" sz="3071" spc="242">
                <a:solidFill>
                  <a:srgbClr val="EACCA0"/>
                </a:solidFill>
                <a:latin typeface="HK Modular"/>
                <a:ea typeface="HK Modular"/>
                <a:cs typeface="HK Modular"/>
                <a:sym typeface="HK Modular"/>
              </a:rPr>
              <a:t>€1,000,000</a:t>
            </a:r>
          </a:p>
          <a:p>
            <a:pPr algn="ctr">
              <a:lnSpc>
                <a:spcPts val="3217"/>
              </a:lnSpc>
            </a:pPr>
            <a:r>
              <a:rPr lang="en-US" sz="2193">
                <a:solidFill>
                  <a:srgbClr val="EACCA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PERSONAL FINE.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423143" y="8520715"/>
            <a:ext cx="3619500" cy="87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8"/>
              </a:lnSpc>
            </a:pPr>
            <a:r>
              <a:rPr lang="en-US" sz="2064">
                <a:solidFill>
                  <a:srgbClr val="DBDEDD"/>
                </a:solidFill>
                <a:latin typeface="Kollektif"/>
                <a:ea typeface="Kollektif"/>
                <a:cs typeface="Kollektif"/>
                <a:sym typeface="Kollektif"/>
              </a:rPr>
              <a:t>Senior managers are now</a:t>
            </a:r>
          </a:p>
          <a:p>
            <a:pPr algn="ctr">
              <a:lnSpc>
                <a:spcPts val="2278"/>
              </a:lnSpc>
            </a:pPr>
            <a:r>
              <a:rPr lang="en-US" sz="2064">
                <a:solidFill>
                  <a:srgbClr val="DBDEDD"/>
                </a:solidFill>
                <a:latin typeface="Kollektif"/>
                <a:ea typeface="Kollektif"/>
                <a:cs typeface="Kollektif"/>
                <a:sym typeface="Kollektif"/>
              </a:rPr>
              <a:t>personally liable for compliance</a:t>
            </a:r>
          </a:p>
          <a:p>
            <a:pPr algn="ctr">
              <a:lnSpc>
                <a:spcPts val="2278"/>
              </a:lnSpc>
            </a:pPr>
            <a:r>
              <a:rPr lang="en-US" sz="2064">
                <a:solidFill>
                  <a:srgbClr val="DBDEDD"/>
                </a:solidFill>
                <a:latin typeface="Kollektif"/>
                <a:ea typeface="Kollektif"/>
                <a:cs typeface="Kollektif"/>
                <a:sym typeface="Kollektif"/>
              </a:rPr>
              <a:t>failures and decision-making.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71034" y="3326088"/>
            <a:ext cx="6448425" cy="35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7"/>
              </a:lnSpc>
            </a:pPr>
            <a:r>
              <a:rPr lang="en-US" sz="2105" spc="54">
                <a:solidFill>
                  <a:srgbClr val="272A2D"/>
                </a:solidFill>
                <a:latin typeface="HK Modular"/>
                <a:ea typeface="HK Modular"/>
                <a:cs typeface="HK Modular"/>
                <a:sym typeface="HK Modular"/>
              </a:rPr>
              <a:t>COMPLIANCE &amp; LIABILITY SCALE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23271" cy="14630400"/>
          </a:xfrm>
          <a:custGeom>
            <a:avLst/>
            <a:gdLst/>
            <a:ahLst/>
            <a:cxnLst/>
            <a:rect r="r" b="b" t="t" l="l"/>
            <a:pathLst>
              <a:path h="14630400" w="26223271">
                <a:moveTo>
                  <a:pt x="0" y="0"/>
                </a:moveTo>
                <a:lnTo>
                  <a:pt x="26223271" y="0"/>
                </a:lnTo>
                <a:lnTo>
                  <a:pt x="26223271" y="14630400"/>
                </a:lnTo>
                <a:lnTo>
                  <a:pt x="0" y="1463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10811" y="528462"/>
            <a:ext cx="13201650" cy="1405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sz="4128">
                <a:solidFill>
                  <a:srgbClr val="273541"/>
                </a:solidFill>
                <a:latin typeface="Barlow Bold"/>
                <a:ea typeface="Barlow Bold"/>
                <a:cs typeface="Barlow Bold"/>
                <a:sym typeface="Barlow Bold"/>
              </a:rPr>
              <a:t>REGULATORY FORCE: THE YEAR OF ACCOUNTABILITY</a:t>
            </a:r>
          </a:p>
          <a:p>
            <a:pPr algn="ctr">
              <a:lnSpc>
                <a:spcPts val="2969"/>
              </a:lnSpc>
            </a:pPr>
            <a:r>
              <a:rPr lang="en-US" sz="2322">
                <a:solidFill>
                  <a:srgbClr val="32312C"/>
                </a:solidFill>
                <a:latin typeface="Barlow Bold"/>
                <a:ea typeface="Barlow Bold"/>
                <a:cs typeface="Barlow Bold"/>
                <a:sym typeface="Barlow Bold"/>
              </a:rPr>
              <a:t>As of January 17, 2025, the Digital Operational Resilience Act (DORA) shifts focus to managing severe</a:t>
            </a:r>
          </a:p>
          <a:p>
            <a:pPr algn="ctr">
              <a:lnSpc>
                <a:spcPts val="2969"/>
              </a:lnSpc>
            </a:pPr>
            <a:r>
              <a:rPr lang="en-US" sz="2322">
                <a:solidFill>
                  <a:srgbClr val="32312C"/>
                </a:solidFill>
                <a:latin typeface="Barlow Bold"/>
                <a:ea typeface="Barlow Bold"/>
                <a:cs typeface="Barlow Bold"/>
                <a:sym typeface="Barlow Bold"/>
              </a:rPr>
              <a:t>financial consequences and significant personal liability for senior management.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55491" y="3549870"/>
            <a:ext cx="2066925" cy="347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9"/>
              </a:lnSpc>
            </a:pPr>
            <a:r>
              <a:rPr lang="en-US" sz="2064">
                <a:solidFill>
                  <a:srgbClr val="DFE5E7"/>
                </a:solidFill>
                <a:latin typeface="Barlow Bold"/>
                <a:ea typeface="Barlow Bold"/>
                <a:cs typeface="Barlow Bold"/>
                <a:sym typeface="Barlow Bold"/>
              </a:rPr>
              <a:t>CORPORATE RISK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443837" y="3425661"/>
            <a:ext cx="1790700" cy="3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9"/>
              </a:lnSpc>
            </a:pPr>
            <a:r>
              <a:rPr lang="en-US" sz="1935">
                <a:solidFill>
                  <a:srgbClr val="DFE5E7"/>
                </a:solidFill>
                <a:latin typeface="Barlow Bold"/>
                <a:ea typeface="Barlow Bold"/>
                <a:cs typeface="Barlow Bold"/>
                <a:sym typeface="Barlow Bold"/>
              </a:rPr>
              <a:t>PERSONAL RISK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65388" y="6108498"/>
            <a:ext cx="771525" cy="89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1"/>
              </a:lnSpc>
            </a:pPr>
            <a:r>
              <a:rPr lang="en-US" sz="1548">
                <a:solidFill>
                  <a:srgbClr val="32312C"/>
                </a:solidFill>
                <a:latin typeface="Barlow Bold"/>
                <a:ea typeface="Barlow Bold"/>
                <a:cs typeface="Barlow Bold"/>
                <a:sym typeface="Barlow Bold"/>
              </a:rPr>
              <a:t>UP TO</a:t>
            </a:r>
          </a:p>
          <a:p>
            <a:pPr algn="ctr">
              <a:lnSpc>
                <a:spcPts val="5315"/>
              </a:lnSpc>
            </a:pPr>
            <a:r>
              <a:rPr lang="en-US" sz="4259">
                <a:solidFill>
                  <a:srgbClr val="2A3D4C"/>
                </a:solidFill>
                <a:latin typeface="Barlow Bold"/>
                <a:ea typeface="Barlow Bold"/>
                <a:cs typeface="Barlow Bold"/>
                <a:sym typeface="Barlow Bold"/>
              </a:rPr>
              <a:t>2%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13124" y="7184445"/>
            <a:ext cx="3086100" cy="148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759">
                <a:solidFill>
                  <a:srgbClr val="32312C"/>
                </a:solidFill>
                <a:latin typeface="Barlow Bold"/>
                <a:ea typeface="Barlow Bold"/>
                <a:cs typeface="Barlow Bold"/>
                <a:sym typeface="Barlow Bold"/>
              </a:rPr>
              <a:t>OF GLOBAL</a:t>
            </a:r>
          </a:p>
          <a:p>
            <a:pPr algn="ctr">
              <a:lnSpc>
                <a:spcPts val="2223"/>
              </a:lnSpc>
            </a:pPr>
            <a:r>
              <a:rPr lang="en-US" sz="1759">
                <a:solidFill>
                  <a:srgbClr val="32312C"/>
                </a:solidFill>
                <a:latin typeface="Barlow Bold"/>
                <a:ea typeface="Barlow Bold"/>
                <a:cs typeface="Barlow Bold"/>
                <a:sym typeface="Barlow Bold"/>
              </a:rPr>
              <a:t>ANNUAL TURNOVER</a:t>
            </a:r>
          </a:p>
          <a:p>
            <a:pPr algn="ctr">
              <a:lnSpc>
                <a:spcPts val="2724"/>
              </a:lnSpc>
            </a:pPr>
            <a:r>
              <a:rPr lang="en-US" sz="2155" spc="-34">
                <a:solidFill>
                  <a:srgbClr val="3231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is no longer a theoretical</a:t>
            </a:r>
          </a:p>
          <a:p>
            <a:pPr algn="ctr">
              <a:lnSpc>
                <a:spcPts val="2282"/>
              </a:lnSpc>
            </a:pPr>
            <a:r>
              <a:rPr lang="en-US" sz="1806">
                <a:solidFill>
                  <a:srgbClr val="32312C"/>
                </a:solidFill>
                <a:latin typeface="Barlow Bold"/>
                <a:ea typeface="Barlow Bold"/>
                <a:cs typeface="Barlow Bold"/>
                <a:sym typeface="Barlow Bold"/>
              </a:rPr>
              <a:t>risk, regulators can now</a:t>
            </a:r>
          </a:p>
          <a:p>
            <a:pPr algn="ctr">
              <a:lnSpc>
                <a:spcPts val="2445"/>
              </a:lnSpc>
            </a:pPr>
            <a:r>
              <a:rPr lang="en-US" sz="1935">
                <a:solidFill>
                  <a:srgbClr val="32312C"/>
                </a:solidFill>
                <a:latin typeface="Barlow Bold"/>
                <a:ea typeface="Barlow Bold"/>
                <a:cs typeface="Barlow Bold"/>
                <a:sym typeface="Barlow Bold"/>
              </a:rPr>
              <a:t>enforce this penalty.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45331" y="5824500"/>
            <a:ext cx="3067050" cy="44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2"/>
              </a:lnSpc>
            </a:pPr>
            <a:r>
              <a:rPr lang="en-US" sz="2580">
                <a:solidFill>
                  <a:srgbClr val="CEC09E"/>
                </a:solidFill>
                <a:latin typeface="Barlow Bold"/>
                <a:ea typeface="Barlow Bold"/>
                <a:cs typeface="Barlow Bold"/>
                <a:sym typeface="Barlow Bold"/>
              </a:rPr>
              <a:t>THE EVIDENCE ROOM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12666" y="6705013"/>
            <a:ext cx="4781550" cy="1278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1935">
                <a:solidFill>
                  <a:srgbClr val="32312C"/>
                </a:solidFill>
                <a:latin typeface="Barlow Bold"/>
                <a:ea typeface="Barlow Bold"/>
                <a:cs typeface="Barlow Bold"/>
                <a:sym typeface="Barlow Bold"/>
              </a:rPr>
              <a:t>THE MANDATE: A 'LIVING'</a:t>
            </a:r>
          </a:p>
          <a:p>
            <a:pPr algn="ctr">
              <a:lnSpc>
                <a:spcPts val="2525"/>
              </a:lnSpc>
            </a:pPr>
            <a:r>
              <a:rPr lang="en-US" sz="1935">
                <a:solidFill>
                  <a:srgbClr val="32312C"/>
                </a:solidFill>
                <a:latin typeface="Barlow Bold"/>
                <a:ea typeface="Barlow Bold"/>
                <a:cs typeface="Barlow Bold"/>
                <a:sym typeface="Barlow Bold"/>
              </a:rPr>
              <a:t>REGISTER OF INFORMATION</a:t>
            </a:r>
          </a:p>
          <a:p>
            <a:pPr algn="ctr">
              <a:lnSpc>
                <a:spcPts val="2525"/>
              </a:lnSpc>
            </a:pPr>
            <a:r>
              <a:rPr lang="en-US" sz="1935">
                <a:solidFill>
                  <a:srgbClr val="32312C"/>
                </a:solidFill>
                <a:latin typeface="Barlow Bold"/>
                <a:ea typeface="Barlow Bold"/>
                <a:cs typeface="Barlow Bold"/>
                <a:sym typeface="Barlow Bold"/>
              </a:rPr>
              <a:t>Organizations must now continuously prove</a:t>
            </a:r>
          </a:p>
          <a:p>
            <a:pPr algn="ctr">
              <a:lnSpc>
                <a:spcPts val="2669"/>
              </a:lnSpc>
            </a:pPr>
            <a:r>
              <a:rPr lang="en-US" sz="2045">
                <a:solidFill>
                  <a:srgbClr val="3231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their history of operational resilience.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059530" y="4362183"/>
            <a:ext cx="542925" cy="2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7"/>
              </a:lnSpc>
            </a:pPr>
            <a:r>
              <a:rPr lang="en-US" sz="1548">
                <a:solidFill>
                  <a:srgbClr val="32312C"/>
                </a:solidFill>
                <a:latin typeface="Barlow Bold"/>
                <a:ea typeface="Barlow Bold"/>
                <a:cs typeface="Barlow Bold"/>
                <a:sym typeface="Barlow Bold"/>
              </a:rPr>
              <a:t>UP 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96062" y="4732144"/>
            <a:ext cx="4286250" cy="198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2"/>
              </a:lnSpc>
            </a:pPr>
            <a:r>
              <a:rPr lang="en-US" sz="5160">
                <a:solidFill>
                  <a:srgbClr val="642938"/>
                </a:solidFill>
                <a:latin typeface="Barlow Bold"/>
                <a:ea typeface="Barlow Bold"/>
                <a:cs typeface="Barlow Bold"/>
                <a:sym typeface="Barlow Bold"/>
              </a:rPr>
              <a:t>€1,000,000</a:t>
            </a:r>
          </a:p>
          <a:p>
            <a:pPr algn="ctr">
              <a:lnSpc>
                <a:spcPts val="2064"/>
              </a:lnSpc>
            </a:pPr>
            <a:r>
              <a:rPr lang="en-US" sz="1677">
                <a:solidFill>
                  <a:srgbClr val="32312C"/>
                </a:solidFill>
                <a:latin typeface="Barlow Bold"/>
                <a:ea typeface="Barlow Bold"/>
                <a:cs typeface="Barlow Bold"/>
                <a:sym typeface="Barlow Bold"/>
              </a:rPr>
              <a:t>FINE FOR SENIOR MANAGERS</a:t>
            </a:r>
          </a:p>
          <a:p>
            <a:pPr algn="ctr">
              <a:lnSpc>
                <a:spcPts val="2517"/>
              </a:lnSpc>
            </a:pPr>
            <a:r>
              <a:rPr lang="en-US" sz="2044">
                <a:solidFill>
                  <a:srgbClr val="3231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Regulators are empowered</a:t>
            </a:r>
          </a:p>
          <a:p>
            <a:pPr algn="ctr">
              <a:lnSpc>
                <a:spcPts val="2382"/>
              </a:lnSpc>
            </a:pPr>
            <a:r>
              <a:rPr lang="en-US" sz="1935">
                <a:solidFill>
                  <a:srgbClr val="32312C"/>
                </a:solidFill>
                <a:latin typeface="Barlow Bold"/>
                <a:ea typeface="Barlow Bold"/>
                <a:cs typeface="Barlow Bold"/>
                <a:sym typeface="Barlow Bold"/>
              </a:rPr>
              <a:t>to hold executives personally</a:t>
            </a:r>
          </a:p>
          <a:p>
            <a:pPr algn="ctr">
              <a:lnSpc>
                <a:spcPts val="2540"/>
              </a:lnSpc>
            </a:pPr>
            <a:r>
              <a:rPr lang="en-US" sz="2064">
                <a:solidFill>
                  <a:srgbClr val="32312C"/>
                </a:solidFill>
                <a:latin typeface="Barlow Bold"/>
                <a:ea typeface="Barlow Bold"/>
                <a:cs typeface="Barlow Bold"/>
                <a:sym typeface="Barlow Bold"/>
              </a:rPr>
              <a:t>accountable for compliance failures.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94186" y="10360693"/>
            <a:ext cx="5219700" cy="1281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7"/>
              </a:lnSpc>
            </a:pPr>
            <a:r>
              <a:rPr lang="en-US" sz="2010">
                <a:solidFill>
                  <a:srgbClr val="E9EFF0"/>
                </a:solidFill>
                <a:latin typeface="Barlow Bold"/>
                <a:ea typeface="Barlow Bold"/>
                <a:cs typeface="Barlow Bold"/>
                <a:sym typeface="Barlow Bold"/>
              </a:rPr>
              <a:t>THE SOLUTION: A CENTRALIZED</a:t>
            </a:r>
          </a:p>
          <a:p>
            <a:pPr algn="ctr">
              <a:lnSpc>
                <a:spcPts val="2597"/>
              </a:lnSpc>
            </a:pPr>
            <a:r>
              <a:rPr lang="en-US" sz="2010">
                <a:solidFill>
                  <a:srgbClr val="E9EFF0"/>
                </a:solidFill>
                <a:latin typeface="Barlow Bold"/>
                <a:ea typeface="Barlow Bold"/>
                <a:cs typeface="Barlow Bold"/>
                <a:sym typeface="Barlow Bold"/>
              </a:rPr>
              <a:t>DIGITAL REPOSITORY</a:t>
            </a:r>
          </a:p>
          <a:p>
            <a:pPr algn="ctr">
              <a:lnSpc>
                <a:spcPts val="2500"/>
              </a:lnSpc>
            </a:pPr>
            <a:r>
              <a:rPr lang="en-US" sz="1935">
                <a:solidFill>
                  <a:srgbClr val="C9D1D5"/>
                </a:solidFill>
                <a:latin typeface="Barlow Bold"/>
                <a:ea typeface="Barlow Bold"/>
                <a:cs typeface="Barlow Bold"/>
                <a:sym typeface="Barlow Bold"/>
              </a:rPr>
              <a:t>This "Evidence Room' shicids management by</a:t>
            </a:r>
          </a:p>
          <a:p>
            <a:pPr algn="ctr">
              <a:lnSpc>
                <a:spcPts val="2650"/>
              </a:lnSpc>
            </a:pPr>
            <a:r>
              <a:rPr lang="en-US" sz="2051" spc="-2">
                <a:solidFill>
                  <a:srgbClr val="CDD5D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mapping third-party dependencies and test results.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420056" y="11921801"/>
            <a:ext cx="2952750" cy="29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7"/>
              </a:lnSpc>
            </a:pPr>
            <a:r>
              <a:rPr lang="en-US" sz="1677">
                <a:solidFill>
                  <a:srgbClr val="F2E7CC"/>
                </a:solidFill>
                <a:latin typeface="Barlow Bold"/>
                <a:ea typeface="Barlow Bold"/>
                <a:cs typeface="Barlow Bold"/>
                <a:sym typeface="Barlow Bold"/>
              </a:rPr>
              <a:t>REGULATORY FOCUS FOR 2026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519679" y="12524087"/>
            <a:ext cx="4381500" cy="131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4"/>
              </a:lnSpc>
            </a:pPr>
            <a:r>
              <a:rPr lang="en-US" sz="1867">
                <a:solidFill>
                  <a:srgbClr val="32312C"/>
                </a:solidFill>
                <a:latin typeface="Barlow Bold"/>
                <a:ea typeface="Barlow Bold"/>
                <a:cs typeface="Barlow Bold"/>
                <a:sym typeface="Barlow Bold"/>
              </a:rPr>
              <a:t>REGULATORY SPOTLIGHT:</a:t>
            </a:r>
          </a:p>
          <a:p>
            <a:pPr algn="l">
              <a:lnSpc>
                <a:spcPts val="2554"/>
              </a:lnSpc>
            </a:pPr>
            <a:r>
              <a:rPr lang="en-US" sz="1867">
                <a:solidFill>
                  <a:srgbClr val="32312C"/>
                </a:solidFill>
                <a:latin typeface="Barlow Bold"/>
                <a:ea typeface="Barlow Bold"/>
                <a:cs typeface="Barlow Bold"/>
                <a:sym typeface="Barlow Bold"/>
              </a:rPr>
              <a:t>CLOUD CONCENTRATION RISK</a:t>
            </a:r>
          </a:p>
          <a:p>
            <a:pPr algn="l">
              <a:lnSpc>
                <a:spcPts val="2653"/>
              </a:lnSpc>
            </a:pPr>
            <a:r>
              <a:rPr lang="en-US" sz="1939" spc="40">
                <a:solidFill>
                  <a:srgbClr val="32312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French Regulator (ACPR) will prioritize</a:t>
            </a:r>
          </a:p>
          <a:p>
            <a:pPr algn="l">
              <a:lnSpc>
                <a:spcPts val="2647"/>
              </a:lnSpc>
            </a:pPr>
            <a:r>
              <a:rPr lang="en-US" sz="1935">
                <a:solidFill>
                  <a:srgbClr val="32312C"/>
                </a:solidFill>
                <a:latin typeface="Barlow Bold"/>
                <a:ea typeface="Barlow Bold"/>
                <a:cs typeface="Barlow Bold"/>
                <a:sym typeface="Barlow Bold"/>
              </a:rPr>
              <a:t>audits on critical third-party providers.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12800" cy="14624558"/>
          </a:xfrm>
          <a:custGeom>
            <a:avLst/>
            <a:gdLst/>
            <a:ahLst/>
            <a:cxnLst/>
            <a:rect r="r" b="b" t="t" l="l"/>
            <a:pathLst>
              <a:path h="14624558" w="26212800">
                <a:moveTo>
                  <a:pt x="0" y="0"/>
                </a:moveTo>
                <a:lnTo>
                  <a:pt x="26212800" y="0"/>
                </a:lnTo>
                <a:lnTo>
                  <a:pt x="26212800" y="14624558"/>
                </a:lnTo>
                <a:lnTo>
                  <a:pt x="0" y="14624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62716" y="485137"/>
            <a:ext cx="16402050" cy="1352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38"/>
              </a:lnSpc>
            </a:pPr>
            <a:r>
              <a:rPr lang="en-US" sz="7884" spc="228">
                <a:solidFill>
                  <a:srgbClr val="1C25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Emerging Threat: The Era of Agentic 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9846" y="2256736"/>
            <a:ext cx="6124575" cy="53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9"/>
              </a:lnSpc>
            </a:pPr>
            <a:r>
              <a:rPr lang="en-US" sz="3128" spc="71">
                <a:solidFill>
                  <a:srgbClr val="FAE5D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HUMAN DEFENDER: HOURS TO DAYS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2510" y="3143346"/>
            <a:ext cx="2381250" cy="1508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6"/>
              </a:lnSpc>
            </a:pPr>
            <a:r>
              <a:rPr lang="en-US" sz="2721" spc="43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human analyst</a:t>
            </a:r>
          </a:p>
          <a:p>
            <a:pPr algn="l">
              <a:lnSpc>
                <a:spcPts val="2936"/>
              </a:lnSpc>
            </a:pPr>
            <a:r>
              <a:rPr lang="en-US" sz="2721" spc="43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follows a linear</a:t>
            </a:r>
          </a:p>
          <a:p>
            <a:pPr algn="l">
              <a:lnSpc>
                <a:spcPts val="2936"/>
              </a:lnSpc>
            </a:pPr>
            <a:r>
              <a:rPr lang="en-US" sz="2721" spc="43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OODA loop</a:t>
            </a:r>
          </a:p>
          <a:p>
            <a:pPr algn="l">
              <a:lnSpc>
                <a:spcPts val="2936"/>
              </a:lnSpc>
            </a:pPr>
            <a:r>
              <a:rPr lang="en-US" sz="2721" spc="43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(Observe, Orient,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2386" y="4584150"/>
            <a:ext cx="1819275" cy="422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3"/>
              </a:lnSpc>
            </a:pPr>
            <a:r>
              <a:rPr lang="en-US" sz="2495" spc="122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Decide, Act).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82872" y="5859723"/>
            <a:ext cx="952500" cy="81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7"/>
              </a:lnSpc>
            </a:pPr>
            <a:r>
              <a:rPr lang="en-US" sz="3099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OODA</a:t>
            </a:r>
          </a:p>
          <a:p>
            <a:pPr algn="just">
              <a:lnSpc>
                <a:spcPts val="3127"/>
              </a:lnSpc>
            </a:pPr>
            <a:r>
              <a:rPr lang="en-US" sz="3099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LOOP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51336" y="2279410"/>
            <a:ext cx="5276850" cy="946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3"/>
              </a:lnSpc>
            </a:pPr>
            <a:r>
              <a:rPr lang="en-US" sz="5502" spc="258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Speed of Combat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9719" y="8348548"/>
            <a:ext cx="1447800" cy="637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0"/>
              </a:lnSpc>
            </a:pPr>
            <a:r>
              <a:rPr lang="en-US" sz="3778" spc="147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6027" y="8812958"/>
            <a:ext cx="3200400" cy="64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2"/>
              </a:lnSpc>
            </a:pPr>
            <a:r>
              <a:rPr lang="en-US" sz="3644" spc="164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Human Defense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4959" y="9311738"/>
            <a:ext cx="3219450" cy="630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3676" spc="150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is Overwhelmed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8256" y="11249648"/>
            <a:ext cx="1905000" cy="582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6"/>
              </a:lnSpc>
            </a:pPr>
            <a:r>
              <a:rPr lang="en-US" sz="3333" spc="-10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Threat: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2767" y="11812961"/>
            <a:ext cx="3667125" cy="19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0"/>
              </a:lnSpc>
            </a:pPr>
            <a:r>
              <a:rPr lang="en-US" sz="2625" spc="36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Autonomous Operators</a:t>
            </a:r>
          </a:p>
          <a:p>
            <a:pPr algn="l">
              <a:lnSpc>
                <a:spcPts val="3090"/>
              </a:lnSpc>
            </a:pPr>
            <a:r>
              <a:rPr lang="en-US" sz="2625" spc="36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Agentic Al is not a tool; it's</a:t>
            </a:r>
          </a:p>
          <a:p>
            <a:pPr algn="l">
              <a:lnSpc>
                <a:spcPts val="3090"/>
              </a:lnSpc>
            </a:pPr>
            <a:r>
              <a:rPr lang="en-US" sz="2625" spc="36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 autonomous attacker</a:t>
            </a:r>
          </a:p>
          <a:p>
            <a:pPr algn="l">
              <a:lnSpc>
                <a:spcPts val="3090"/>
              </a:lnSpc>
            </a:pPr>
            <a:r>
              <a:rPr lang="en-US" sz="2625" spc="36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capable of executing</a:t>
            </a:r>
          </a:p>
          <a:p>
            <a:pPr algn="l">
              <a:lnSpc>
                <a:spcPts val="3090"/>
              </a:lnSpc>
            </a:pPr>
            <a:r>
              <a:rPr lang="en-US" sz="2625" spc="36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multi-step attacks.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54300" y="11269459"/>
            <a:ext cx="2838450" cy="548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150" spc="94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Insider Risk: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54631" y="11700658"/>
            <a:ext cx="2609850" cy="582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2"/>
              </a:lnSpc>
            </a:pPr>
            <a:r>
              <a:rPr lang="en-US" sz="3323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Shadow Agents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56492" y="12384172"/>
            <a:ext cx="3971925" cy="1346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7"/>
              </a:lnSpc>
            </a:pPr>
            <a:r>
              <a:rPr lang="en-US" sz="2373" spc="75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Employees using unsanctioned</a:t>
            </a:r>
          </a:p>
          <a:p>
            <a:pPr algn="l">
              <a:lnSpc>
                <a:spcPts val="2667"/>
              </a:lnSpc>
            </a:pPr>
            <a:r>
              <a:rPr lang="en-US" sz="2373" spc="75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 agents create invisible,</a:t>
            </a:r>
          </a:p>
          <a:p>
            <a:pPr algn="l">
              <a:lnSpc>
                <a:spcPts val="2667"/>
              </a:lnSpc>
            </a:pPr>
            <a:r>
              <a:rPr lang="en-US" sz="2373" spc="75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uncontrolled pipelines for</a:t>
            </a:r>
          </a:p>
          <a:p>
            <a:pPr algn="l">
              <a:lnSpc>
                <a:spcPts val="2667"/>
              </a:lnSpc>
            </a:pPr>
            <a:r>
              <a:rPr lang="en-US" sz="2373" spc="75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sensitive data leaks.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83534" y="10131256"/>
            <a:ext cx="6229350" cy="646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3"/>
              </a:lnSpc>
            </a:pPr>
            <a:r>
              <a:rPr lang="en-US" sz="3795" spc="79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STRATEGIC THREAT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791938" y="11356570"/>
            <a:ext cx="3514725" cy="2064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849" spc="11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Defense Imperative:</a:t>
            </a:r>
          </a:p>
          <a:p>
            <a:pPr algn="l">
              <a:lnSpc>
                <a:spcPts val="3288"/>
              </a:lnSpc>
            </a:pPr>
            <a:r>
              <a:rPr lang="en-US" sz="2849" spc="11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 "Agentic SOC"</a:t>
            </a:r>
          </a:p>
          <a:p>
            <a:pPr algn="l">
              <a:lnSpc>
                <a:spcPts val="3288"/>
              </a:lnSpc>
            </a:pPr>
            <a:r>
              <a:rPr lang="en-US" sz="2849" spc="11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only viable defense</a:t>
            </a:r>
          </a:p>
          <a:p>
            <a:pPr algn="l">
              <a:lnSpc>
                <a:spcPts val="3288"/>
              </a:lnSpc>
            </a:pPr>
            <a:r>
              <a:rPr lang="en-US" sz="2849" spc="11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is fighting Al with Al at</a:t>
            </a:r>
          </a:p>
          <a:p>
            <a:pPr algn="l">
              <a:lnSpc>
                <a:spcPts val="3288"/>
              </a:lnSpc>
            </a:pPr>
            <a:r>
              <a:rPr lang="en-US" sz="2849" spc="11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machine speed.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775724" y="7708606"/>
            <a:ext cx="3667125" cy="218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18"/>
              </a:lnSpc>
            </a:pPr>
            <a:r>
              <a:rPr lang="en-US" sz="3225" spc="58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Al attacker</a:t>
            </a:r>
          </a:p>
          <a:p>
            <a:pPr algn="r">
              <a:lnSpc>
                <a:spcPts val="3418"/>
              </a:lnSpc>
            </a:pPr>
            <a:r>
              <a:rPr lang="en-US" sz="3225" spc="58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 execute an</a:t>
            </a:r>
          </a:p>
          <a:p>
            <a:pPr algn="r">
              <a:lnSpc>
                <a:spcPts val="3418"/>
              </a:lnSpc>
            </a:pPr>
            <a:r>
              <a:rPr lang="en-US" sz="3225" spc="58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entire attack before</a:t>
            </a:r>
          </a:p>
          <a:p>
            <a:pPr algn="r">
              <a:lnSpc>
                <a:spcPts val="3418"/>
              </a:lnSpc>
            </a:pPr>
            <a:r>
              <a:rPr lang="en-US" sz="3225" spc="58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human analyst even</a:t>
            </a:r>
          </a:p>
          <a:p>
            <a:pPr algn="r">
              <a:lnSpc>
                <a:spcPts val="3418"/>
              </a:lnSpc>
            </a:pPr>
            <a:r>
              <a:rPr lang="en-US" sz="3225" spc="58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sees the first alert.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327351" y="3134192"/>
            <a:ext cx="3124200" cy="1792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63"/>
              </a:lnSpc>
            </a:pPr>
            <a:r>
              <a:rPr lang="en-US" sz="2651" spc="74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 autonomous agent</a:t>
            </a:r>
          </a:p>
          <a:p>
            <a:pPr algn="r">
              <a:lnSpc>
                <a:spcPts val="2827"/>
              </a:lnSpc>
            </a:pPr>
            <a:r>
              <a:rPr lang="en-US" sz="2618" spc="78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collapses the entire</a:t>
            </a:r>
          </a:p>
          <a:p>
            <a:pPr algn="r">
              <a:lnSpc>
                <a:spcPts val="2827"/>
              </a:lnSpc>
            </a:pPr>
            <a:r>
              <a:rPr lang="en-US" sz="2618" spc="78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OODA loop</a:t>
            </a:r>
          </a:p>
          <a:p>
            <a:pPr algn="r">
              <a:lnSpc>
                <a:spcPts val="2827"/>
              </a:lnSpc>
            </a:pPr>
            <a:r>
              <a:rPr lang="en-US" sz="2618" spc="78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into a single,</a:t>
            </a:r>
          </a:p>
          <a:p>
            <a:pPr algn="r">
              <a:lnSpc>
                <a:spcPts val="2827"/>
              </a:lnSpc>
            </a:pPr>
            <a:r>
              <a:rPr lang="en-US" sz="2618" spc="78">
                <a:solidFill>
                  <a:srgbClr val="2929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automated action.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665000" y="2260788"/>
            <a:ext cx="6543675" cy="531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sz="3064" spc="88">
                <a:solidFill>
                  <a:srgbClr val="D7F0F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AGENTIC AI ATTACKER: MILLISECONDS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23271" cy="14630400"/>
          </a:xfrm>
          <a:custGeom>
            <a:avLst/>
            <a:gdLst/>
            <a:ahLst/>
            <a:cxnLst/>
            <a:rect r="r" b="b" t="t" l="l"/>
            <a:pathLst>
              <a:path h="14630400" w="26223271">
                <a:moveTo>
                  <a:pt x="0" y="0"/>
                </a:moveTo>
                <a:lnTo>
                  <a:pt x="26223271" y="0"/>
                </a:lnTo>
                <a:lnTo>
                  <a:pt x="26223271" y="14630400"/>
                </a:lnTo>
                <a:lnTo>
                  <a:pt x="0" y="1463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659817" y="2368864"/>
            <a:ext cx="6841182" cy="175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4"/>
              </a:lnSpc>
            </a:pPr>
            <a:r>
              <a:rPr lang="en-US" sz="3349" spc="-10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Speed of Combat</a:t>
            </a:r>
          </a:p>
          <a:p>
            <a:pPr algn="ctr">
              <a:lnSpc>
                <a:spcPts val="7054"/>
              </a:lnSpc>
            </a:pPr>
            <a:r>
              <a:rPr lang="en-US" sz="3349" spc="-10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HUMAN ATTACKER: Hours to Days</a:t>
            </a:r>
          </a:p>
        </p:txBody>
      </p:sp>
      <p:sp>
        <p:nvSpPr>
          <p:cNvPr name="TextBox 4" id="4"/>
          <p:cNvSpPr txBox="true"/>
          <p:nvPr/>
        </p:nvSpPr>
        <p:spPr>
          <a:xfrm rot="136636">
            <a:off x="10391078" y="4830792"/>
            <a:ext cx="6086475" cy="1529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1"/>
              </a:lnSpc>
            </a:pPr>
            <a:r>
              <a:rPr lang="en-US" sz="2951" spc="-56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AGENTIC AI ATTACKER: Milliseconds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189591" y="3423613"/>
            <a:ext cx="4562475" cy="222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2"/>
              </a:lnSpc>
            </a:pPr>
            <a:r>
              <a:rPr lang="en-US" sz="2672" spc="77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The "Shadow Al"</a:t>
            </a:r>
          </a:p>
          <a:p>
            <a:pPr algn="l">
              <a:lnSpc>
                <a:spcPts val="3372"/>
              </a:lnSpc>
            </a:pPr>
            <a:r>
              <a:rPr lang="en-US" sz="2672" spc="77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Insider Risk</a:t>
            </a:r>
          </a:p>
          <a:p>
            <a:pPr algn="l">
              <a:lnSpc>
                <a:spcPts val="3372"/>
              </a:lnSpc>
            </a:pPr>
            <a:r>
              <a:rPr lang="en-US" sz="2672" spc="77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Employees authorize agents</a:t>
            </a:r>
          </a:p>
          <a:p>
            <a:pPr algn="l">
              <a:lnSpc>
                <a:spcPts val="2279"/>
              </a:lnSpc>
            </a:pPr>
            <a:r>
              <a:rPr lang="en-US" sz="1806">
                <a:solidFill>
                  <a:srgbClr val="292826"/>
                </a:solidFill>
                <a:latin typeface="Barlow Medium"/>
                <a:ea typeface="Barlow Medium"/>
                <a:cs typeface="Barlow Medium"/>
                <a:sym typeface="Barlow Medium"/>
              </a:rPr>
              <a:t>that can then leak</a:t>
            </a:r>
          </a:p>
          <a:p>
            <a:pPr algn="l">
              <a:lnSpc>
                <a:spcPts val="2442"/>
              </a:lnSpc>
            </a:pPr>
            <a:r>
              <a:rPr lang="en-US" sz="1935">
                <a:solidFill>
                  <a:srgbClr val="292826"/>
                </a:solidFill>
                <a:latin typeface="Barlow Bold"/>
                <a:ea typeface="Barlow Bold"/>
                <a:cs typeface="Barlow Bold"/>
                <a:sym typeface="Barlow Bold"/>
              </a:rPr>
              <a:t>data without further</a:t>
            </a:r>
          </a:p>
          <a:p>
            <a:pPr algn="l">
              <a:lnSpc>
                <a:spcPts val="2642"/>
              </a:lnSpc>
            </a:pPr>
            <a:r>
              <a:rPr lang="en-US" sz="2094" spc="98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human oversight.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22834" y="1666500"/>
            <a:ext cx="15744825" cy="1054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7"/>
              </a:lnSpc>
            </a:pPr>
            <a:r>
              <a:rPr lang="en-US" sz="2481" spc="54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Autonomous Al agents represent a paradigm shift in cyber threats. Unlike traditional tools that assist human</a:t>
            </a:r>
          </a:p>
          <a:p>
            <a:pPr algn="ctr">
              <a:lnSpc>
                <a:spcPts val="2697"/>
              </a:lnSpc>
            </a:pPr>
            <a:r>
              <a:rPr lang="en-US" sz="2481" spc="54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hackers, these agents can independently execute entire multi-step attacks in milliseconds, collapsing the</a:t>
            </a:r>
          </a:p>
          <a:p>
            <a:pPr algn="ctr">
              <a:lnSpc>
                <a:spcPts val="2697"/>
              </a:lnSpc>
            </a:pPr>
            <a:r>
              <a:rPr lang="en-US" sz="2481" spc="54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human decision-making loop and rendering conventional security operations obsolete.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51384" y="152174"/>
            <a:ext cx="19602450" cy="1612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spc="152">
                <a:solidFill>
                  <a:srgbClr val="141A2C"/>
                </a:solidFill>
                <a:latin typeface="Arial MT Pro"/>
                <a:ea typeface="Arial MT Pro"/>
                <a:cs typeface="Arial MT Pro"/>
                <a:sym typeface="Arial MT Pro"/>
              </a:rPr>
              <a:t>Emerging Threat: The Era of Agentic 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8654" y="2708897"/>
            <a:ext cx="3781425" cy="75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6"/>
              </a:lnSpc>
            </a:pPr>
            <a:r>
              <a:rPr lang="en-US" sz="3940" spc="161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Threat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213" y="3998179"/>
            <a:ext cx="4591050" cy="944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4"/>
              </a:lnSpc>
            </a:pPr>
            <a:r>
              <a:rPr lang="en-US" sz="3302" spc="42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Autonomous Operators,</a:t>
            </a:r>
          </a:p>
          <a:p>
            <a:pPr algn="l">
              <a:lnSpc>
                <a:spcPts val="3424"/>
              </a:lnSpc>
            </a:pPr>
            <a:r>
              <a:rPr lang="en-US" sz="3302" spc="42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Not Just Tools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8045" y="9274668"/>
            <a:ext cx="3895725" cy="1011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179" spc="58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Agentic Al acts as an</a:t>
            </a:r>
          </a:p>
          <a:p>
            <a:pPr algn="l">
              <a:lnSpc>
                <a:spcPts val="2462"/>
              </a:lnSpc>
            </a:pPr>
            <a:r>
              <a:rPr lang="en-US" sz="2064">
                <a:solidFill>
                  <a:srgbClr val="292826"/>
                </a:solidFill>
                <a:latin typeface="Barlow Bold"/>
                <a:ea typeface="Barlow Bold"/>
                <a:cs typeface="Barlow Bold"/>
                <a:sym typeface="Barlow Bold"/>
              </a:rPr>
              <a:t>autonomous operator, capable of</a:t>
            </a:r>
          </a:p>
          <a:p>
            <a:pPr algn="l">
              <a:lnSpc>
                <a:spcPts val="2616"/>
              </a:lnSpc>
            </a:pPr>
            <a:r>
              <a:rPr lang="en-US" sz="2193">
                <a:solidFill>
                  <a:srgbClr val="292826"/>
                </a:solidFill>
                <a:latin typeface="Barlow Medium"/>
                <a:ea typeface="Barlow Medium"/>
                <a:cs typeface="Barlow Medium"/>
                <a:sym typeface="Barlow Medium"/>
              </a:rPr>
              <a:t>executing complex, multi-step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3703" y="10316226"/>
            <a:ext cx="781050" cy="29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7"/>
              </a:lnSpc>
            </a:pPr>
            <a:r>
              <a:rPr lang="en-US" sz="1677">
                <a:solidFill>
                  <a:srgbClr val="292826"/>
                </a:solidFill>
                <a:latin typeface="Barlow Medium"/>
                <a:ea typeface="Barlow Medium"/>
                <a:cs typeface="Barlow Medium"/>
                <a:sym typeface="Barlow Medium"/>
              </a:rPr>
              <a:t>attacks.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45972" y="12166672"/>
            <a:ext cx="3657600" cy="1746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1"/>
              </a:lnSpc>
            </a:pPr>
            <a:r>
              <a:rPr lang="en-US" sz="2596" spc="28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HUMAN ATTACKER:</a:t>
            </a:r>
          </a:p>
          <a:p>
            <a:pPr algn="l">
              <a:lnSpc>
                <a:spcPts val="3011"/>
              </a:lnSpc>
            </a:pPr>
            <a:r>
              <a:rPr lang="en-US" sz="2596" spc="28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Hours to Days</a:t>
            </a:r>
          </a:p>
          <a:p>
            <a:pPr algn="l">
              <a:lnSpc>
                <a:spcPts val="2244"/>
              </a:lnSpc>
            </a:pPr>
            <a:r>
              <a:rPr lang="en-US" sz="1935">
                <a:solidFill>
                  <a:srgbClr val="292826"/>
                </a:solidFill>
                <a:latin typeface="Barlow Medium"/>
                <a:ea typeface="Barlow Medium"/>
                <a:cs typeface="Barlow Medium"/>
                <a:sym typeface="Barlow Medium"/>
              </a:rPr>
              <a:t>A human hacker manually</a:t>
            </a:r>
          </a:p>
          <a:p>
            <a:pPr algn="l">
              <a:lnSpc>
                <a:spcPts val="2520"/>
              </a:lnSpc>
            </a:pPr>
            <a:r>
              <a:rPr lang="en-US" sz="2173" spc="52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observes, orients, decides,</a:t>
            </a:r>
          </a:p>
          <a:p>
            <a:pPr algn="l">
              <a:lnSpc>
                <a:spcPts val="2693"/>
              </a:lnSpc>
            </a:pPr>
            <a:r>
              <a:rPr lang="en-US" sz="2322">
                <a:solidFill>
                  <a:srgbClr val="292826"/>
                </a:solidFill>
                <a:latin typeface="Barlow Bold"/>
                <a:ea typeface="Barlow Bold"/>
                <a:cs typeface="Barlow Bold"/>
                <a:sym typeface="Barlow Bold"/>
              </a:rPr>
              <a:t>and acts (the "OODA Loop").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11163" y="12126852"/>
            <a:ext cx="4705350" cy="1785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81"/>
              </a:lnSpc>
            </a:pPr>
            <a:r>
              <a:rPr lang="en-US" sz="2364" spc="28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An autonomous</a:t>
            </a:r>
          </a:p>
          <a:p>
            <a:pPr algn="r">
              <a:lnSpc>
                <a:spcPts val="2881"/>
              </a:lnSpc>
            </a:pPr>
            <a:r>
              <a:rPr lang="en-US" sz="2364" spc="28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Al agent</a:t>
            </a:r>
          </a:p>
          <a:p>
            <a:pPr algn="r">
              <a:lnSpc>
                <a:spcPts val="2881"/>
              </a:lnSpc>
            </a:pPr>
            <a:r>
              <a:rPr lang="en-US" sz="2364" spc="28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An autonomous Al agent executes</a:t>
            </a:r>
          </a:p>
          <a:p>
            <a:pPr algn="r">
              <a:lnSpc>
                <a:spcPts val="2881"/>
              </a:lnSpc>
            </a:pPr>
            <a:r>
              <a:rPr lang="en-US" sz="2364" spc="28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the entire OODA loop before a</a:t>
            </a:r>
          </a:p>
          <a:p>
            <a:pPr algn="r">
              <a:lnSpc>
                <a:spcPts val="2358"/>
              </a:lnSpc>
            </a:pPr>
            <a:r>
              <a:rPr lang="en-US" sz="1935">
                <a:solidFill>
                  <a:srgbClr val="292826"/>
                </a:solidFill>
                <a:latin typeface="Barlow Medium"/>
                <a:ea typeface="Barlow Medium"/>
                <a:cs typeface="Barlow Medium"/>
                <a:sym typeface="Barlow Medium"/>
              </a:rPr>
              <a:t>human analyst sees an alert.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913218" y="12777873"/>
            <a:ext cx="5905500" cy="114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493" spc="2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The "Agentic SOC" Imperative</a:t>
            </a:r>
          </a:p>
          <a:p>
            <a:pPr algn="l">
              <a:lnSpc>
                <a:spcPts val="2915"/>
              </a:lnSpc>
            </a:pPr>
            <a:r>
              <a:rPr lang="en-US" sz="2493" spc="2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Human analysts cannot keep pace; an "Al</a:t>
            </a:r>
          </a:p>
          <a:p>
            <a:pPr algn="l">
              <a:lnSpc>
                <a:spcPts val="2915"/>
              </a:lnSpc>
            </a:pPr>
            <a:r>
              <a:rPr lang="en-US" sz="2493" spc="2">
                <a:solidFill>
                  <a:srgbClr val="292826"/>
                </a:solidFill>
                <a:latin typeface="Arial MT Pro"/>
                <a:ea typeface="Arial MT Pro"/>
                <a:cs typeface="Arial MT Pro"/>
                <a:sym typeface="Arial MT Pro"/>
              </a:rPr>
              <a:t>vs. Al" defense is the only viable model.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DAG90k9mLsE</dc:identifier>
  <dcterms:modified xsi:type="dcterms:W3CDTF">2011-08-01T06:04:30Z</dcterms:modified>
  <cp:revision>1</cp:revision>
  <dc:title>FY2025 Executive Intelligence Summary: From Elevated Risk to Direct Confrontation The New Battlefield: Blurring Lines Between Crime &amp; Conflict</dc:title>
</cp:coreProperties>
</file>